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273" r:id="rId2"/>
    <p:sldId id="403" r:id="rId3"/>
    <p:sldId id="406" r:id="rId4"/>
    <p:sldId id="407" r:id="rId5"/>
    <p:sldId id="410" r:id="rId6"/>
    <p:sldId id="409" r:id="rId7"/>
    <p:sldId id="408" r:id="rId8"/>
    <p:sldId id="411" r:id="rId9"/>
    <p:sldId id="415" r:id="rId10"/>
    <p:sldId id="416" r:id="rId11"/>
    <p:sldId id="412" r:id="rId12"/>
    <p:sldId id="414" r:id="rId13"/>
    <p:sldId id="413" r:id="rId14"/>
  </p:sldIdLst>
  <p:sldSz cx="9906000" cy="6858000" type="A4"/>
  <p:notesSz cx="6797675" cy="9928225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F92"/>
    <a:srgbClr val="0B4993"/>
    <a:srgbClr val="663300"/>
    <a:srgbClr val="CC9900"/>
    <a:srgbClr val="660066"/>
    <a:srgbClr val="333333"/>
    <a:srgbClr val="5F5F5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3" autoAdjust="0"/>
    <p:restoredTop sz="94245" autoAdjust="0"/>
  </p:normalViewPr>
  <p:slideViewPr>
    <p:cSldViewPr>
      <p:cViewPr varScale="1">
        <p:scale>
          <a:sx n="87" d="100"/>
          <a:sy n="87" d="100"/>
        </p:scale>
        <p:origin x="-1332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8F2A6-CB32-43DB-BDDB-5A582449C44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01EC4E-F97A-46F0-9754-538E36BF6A08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 Narrow" panose="020B0606020202030204" pitchFamily="34" charset="0"/>
            </a:rPr>
            <a:t>Кемеровская, Новосибирская, Томская, Омская, Амурская, Иркутская, Тюменская     </a:t>
          </a:r>
          <a:endParaRPr lang="ru-RU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A9415633-4EC5-45B3-83DC-1B9C15210429}" type="parTrans" cxnId="{86689FAD-70E4-4AAA-8CFE-D99D80CF2FED}">
      <dgm:prSet/>
      <dgm:spPr/>
      <dgm:t>
        <a:bodyPr/>
        <a:lstStyle/>
        <a:p>
          <a:endParaRPr lang="ru-RU"/>
        </a:p>
      </dgm:t>
    </dgm:pt>
    <dgm:pt modelId="{C14A6DBB-975C-47AD-974A-198D0A414399}" type="sibTrans" cxnId="{86689FAD-70E4-4AAA-8CFE-D99D80CF2FED}">
      <dgm:prSet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D1CE24A4-2646-40D3-B691-DC199EAABC19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Алтайский, Красноярский</a:t>
          </a:r>
          <a:endParaRPr lang="ru-RU" dirty="0">
            <a:latin typeface="Arial Narrow" panose="020B0606020202030204" pitchFamily="34" charset="0"/>
          </a:endParaRPr>
        </a:p>
      </dgm:t>
    </dgm:pt>
    <dgm:pt modelId="{CFB7CD78-FB29-4721-9CF9-6A6FF389436B}" type="parTrans" cxnId="{24DF0292-7F58-4080-AA31-66004F4A2359}">
      <dgm:prSet/>
      <dgm:spPr/>
      <dgm:t>
        <a:bodyPr/>
        <a:lstStyle/>
        <a:p>
          <a:endParaRPr lang="ru-RU"/>
        </a:p>
      </dgm:t>
    </dgm:pt>
    <dgm:pt modelId="{592B36A5-9ABC-48A1-BC3E-61C55B2FD8F3}" type="sibTrans" cxnId="{24DF0292-7F58-4080-AA31-66004F4A2359}">
      <dgm:prSet/>
      <dgm:spPr/>
      <dgm:t>
        <a:bodyPr/>
        <a:lstStyle/>
        <a:p>
          <a:endParaRPr lang="ru-RU"/>
        </a:p>
      </dgm:t>
    </dgm:pt>
    <dgm:pt modelId="{DEE69DC5-D7C8-486E-BAEF-4EEF97123A88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Алтай, САХА (Якутия)</a:t>
          </a:r>
          <a:endParaRPr lang="ru-RU" dirty="0">
            <a:latin typeface="Arial Narrow" panose="020B0606020202030204" pitchFamily="34" charset="0"/>
          </a:endParaRPr>
        </a:p>
      </dgm:t>
    </dgm:pt>
    <dgm:pt modelId="{7E3C3A39-50AE-4019-AB1F-89E27B081754}" type="parTrans" cxnId="{CDBBE783-CC5D-4AF3-96F9-697BCBD27FA4}">
      <dgm:prSet/>
      <dgm:spPr/>
      <dgm:t>
        <a:bodyPr/>
        <a:lstStyle/>
        <a:p>
          <a:endParaRPr lang="ru-RU"/>
        </a:p>
      </dgm:t>
    </dgm:pt>
    <dgm:pt modelId="{584C07AB-3CF1-4A4D-BBA3-E6F1DEA8AD9C}" type="sibTrans" cxnId="{CDBBE783-CC5D-4AF3-96F9-697BCBD27FA4}">
      <dgm:prSet/>
      <dgm:spPr/>
      <dgm:t>
        <a:bodyPr/>
        <a:lstStyle/>
        <a:p>
          <a:endParaRPr lang="ru-RU"/>
        </a:p>
      </dgm:t>
    </dgm:pt>
    <dgm:pt modelId="{152EF871-B3F8-4FD2-86C4-5ADB61C71E1E}" type="pres">
      <dgm:prSet presAssocID="{7F58F2A6-CB32-43DB-BDDB-5A582449C4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B2AB790-BB84-43C3-9AE7-FAA64EFBEA24}" type="pres">
      <dgm:prSet presAssocID="{7F58F2A6-CB32-43DB-BDDB-5A582449C44C}" presName="Name1" presStyleCnt="0"/>
      <dgm:spPr/>
    </dgm:pt>
    <dgm:pt modelId="{7C62F8A3-ACEE-4BB6-9AE9-066B52F42795}" type="pres">
      <dgm:prSet presAssocID="{7F58F2A6-CB32-43DB-BDDB-5A582449C44C}" presName="cycle" presStyleCnt="0"/>
      <dgm:spPr/>
    </dgm:pt>
    <dgm:pt modelId="{450C8814-BFA0-4750-9D7D-D384B5B9D897}" type="pres">
      <dgm:prSet presAssocID="{7F58F2A6-CB32-43DB-BDDB-5A582449C44C}" presName="srcNode" presStyleLbl="node1" presStyleIdx="0" presStyleCnt="3"/>
      <dgm:spPr/>
    </dgm:pt>
    <dgm:pt modelId="{5DA254B6-231B-4BB7-B934-7776CB602AFC}" type="pres">
      <dgm:prSet presAssocID="{7F58F2A6-CB32-43DB-BDDB-5A582449C44C}" presName="conn" presStyleLbl="parChTrans1D2" presStyleIdx="0" presStyleCnt="1"/>
      <dgm:spPr/>
      <dgm:t>
        <a:bodyPr/>
        <a:lstStyle/>
        <a:p>
          <a:endParaRPr lang="ru-RU"/>
        </a:p>
      </dgm:t>
    </dgm:pt>
    <dgm:pt modelId="{058B2F9C-B07E-4965-90A4-D63D5A94CC7B}" type="pres">
      <dgm:prSet presAssocID="{7F58F2A6-CB32-43DB-BDDB-5A582449C44C}" presName="extraNode" presStyleLbl="node1" presStyleIdx="0" presStyleCnt="3"/>
      <dgm:spPr/>
    </dgm:pt>
    <dgm:pt modelId="{FFA1F88E-B2EA-464F-833B-A77857A66598}" type="pres">
      <dgm:prSet presAssocID="{7F58F2A6-CB32-43DB-BDDB-5A582449C44C}" presName="dstNode" presStyleLbl="node1" presStyleIdx="0" presStyleCnt="3"/>
      <dgm:spPr/>
    </dgm:pt>
    <dgm:pt modelId="{4B8C6841-AA1C-462C-9B56-D66C51FDFF9D}" type="pres">
      <dgm:prSet presAssocID="{2201EC4E-F97A-46F0-9754-538E36BF6A0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47D91-FC36-4C42-BFFE-53B175B62431}" type="pres">
      <dgm:prSet presAssocID="{2201EC4E-F97A-46F0-9754-538E36BF6A08}" presName="accent_1" presStyleCnt="0"/>
      <dgm:spPr/>
    </dgm:pt>
    <dgm:pt modelId="{AAB07EBC-5AE9-4B96-B209-E58E53B2B8D0}" type="pres">
      <dgm:prSet presAssocID="{2201EC4E-F97A-46F0-9754-538E36BF6A08}" presName="accentRepeatNode" presStyleLbl="solidFgAcc1" presStyleIdx="0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A7970176-876F-4AC4-BB18-3C2A816C896B}" type="pres">
      <dgm:prSet presAssocID="{D1CE24A4-2646-40D3-B691-DC199EAABC1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08007-3A5F-4EFE-A68A-282BDE679C63}" type="pres">
      <dgm:prSet presAssocID="{D1CE24A4-2646-40D3-B691-DC199EAABC19}" presName="accent_2" presStyleCnt="0"/>
      <dgm:spPr/>
    </dgm:pt>
    <dgm:pt modelId="{3A5B624B-79B3-40B0-B511-341B40984C67}" type="pres">
      <dgm:prSet presAssocID="{D1CE24A4-2646-40D3-B691-DC199EAABC19}" presName="accentRepeatNode" presStyleLbl="solidFgAcc1" presStyleIdx="1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E09E2F5F-D57C-4758-85ED-87CAC06DFB0C}" type="pres">
      <dgm:prSet presAssocID="{DEE69DC5-D7C8-486E-BAEF-4EEF97123A8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BAFF8-B8E4-49C4-B647-1B27B455AC51}" type="pres">
      <dgm:prSet presAssocID="{DEE69DC5-D7C8-486E-BAEF-4EEF97123A88}" presName="accent_3" presStyleCnt="0"/>
      <dgm:spPr/>
    </dgm:pt>
    <dgm:pt modelId="{F369647A-E391-4DBD-831B-E219E7798D83}" type="pres">
      <dgm:prSet presAssocID="{DEE69DC5-D7C8-486E-BAEF-4EEF97123A88}" presName="accentRepeatNode" presStyleLbl="solidFgAcc1" presStyleIdx="2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99345091-4568-4CB1-B5FB-E159F60E4712}" type="presOf" srcId="{C14A6DBB-975C-47AD-974A-198D0A414399}" destId="{5DA254B6-231B-4BB7-B934-7776CB602AFC}" srcOrd="0" destOrd="0" presId="urn:microsoft.com/office/officeart/2008/layout/VerticalCurvedList"/>
    <dgm:cxn modelId="{5EF25BEA-A7D4-4AE0-9799-D3E47AFA9496}" type="presOf" srcId="{D1CE24A4-2646-40D3-B691-DC199EAABC19}" destId="{A7970176-876F-4AC4-BB18-3C2A816C896B}" srcOrd="0" destOrd="0" presId="urn:microsoft.com/office/officeart/2008/layout/VerticalCurvedList"/>
    <dgm:cxn modelId="{24DF0292-7F58-4080-AA31-66004F4A2359}" srcId="{7F58F2A6-CB32-43DB-BDDB-5A582449C44C}" destId="{D1CE24A4-2646-40D3-B691-DC199EAABC19}" srcOrd="1" destOrd="0" parTransId="{CFB7CD78-FB29-4721-9CF9-6A6FF389436B}" sibTransId="{592B36A5-9ABC-48A1-BC3E-61C55B2FD8F3}"/>
    <dgm:cxn modelId="{86689FAD-70E4-4AAA-8CFE-D99D80CF2FED}" srcId="{7F58F2A6-CB32-43DB-BDDB-5A582449C44C}" destId="{2201EC4E-F97A-46F0-9754-538E36BF6A08}" srcOrd="0" destOrd="0" parTransId="{A9415633-4EC5-45B3-83DC-1B9C15210429}" sibTransId="{C14A6DBB-975C-47AD-974A-198D0A414399}"/>
    <dgm:cxn modelId="{CDBBE783-CC5D-4AF3-96F9-697BCBD27FA4}" srcId="{7F58F2A6-CB32-43DB-BDDB-5A582449C44C}" destId="{DEE69DC5-D7C8-486E-BAEF-4EEF97123A88}" srcOrd="2" destOrd="0" parTransId="{7E3C3A39-50AE-4019-AB1F-89E27B081754}" sibTransId="{584C07AB-3CF1-4A4D-BBA3-E6F1DEA8AD9C}"/>
    <dgm:cxn modelId="{0474F37D-FDDC-4415-836F-667A358A6C30}" type="presOf" srcId="{DEE69DC5-D7C8-486E-BAEF-4EEF97123A88}" destId="{E09E2F5F-D57C-4758-85ED-87CAC06DFB0C}" srcOrd="0" destOrd="0" presId="urn:microsoft.com/office/officeart/2008/layout/VerticalCurvedList"/>
    <dgm:cxn modelId="{982BBE52-8AEF-423E-89A4-2460D9DA9483}" type="presOf" srcId="{7F58F2A6-CB32-43DB-BDDB-5A582449C44C}" destId="{152EF871-B3F8-4FD2-86C4-5ADB61C71E1E}" srcOrd="0" destOrd="0" presId="urn:microsoft.com/office/officeart/2008/layout/VerticalCurvedList"/>
    <dgm:cxn modelId="{A5A8EAA4-34D8-416E-84B6-BEEC16D877E7}" type="presOf" srcId="{2201EC4E-F97A-46F0-9754-538E36BF6A08}" destId="{4B8C6841-AA1C-462C-9B56-D66C51FDFF9D}" srcOrd="0" destOrd="0" presId="urn:microsoft.com/office/officeart/2008/layout/VerticalCurvedList"/>
    <dgm:cxn modelId="{D52E61A7-8251-43B7-BF42-949A2CEE5CDD}" type="presParOf" srcId="{152EF871-B3F8-4FD2-86C4-5ADB61C71E1E}" destId="{EB2AB790-BB84-43C3-9AE7-FAA64EFBEA24}" srcOrd="0" destOrd="0" presId="urn:microsoft.com/office/officeart/2008/layout/VerticalCurvedList"/>
    <dgm:cxn modelId="{7040D508-C6F7-4E8E-B345-017ECF5EE447}" type="presParOf" srcId="{EB2AB790-BB84-43C3-9AE7-FAA64EFBEA24}" destId="{7C62F8A3-ACEE-4BB6-9AE9-066B52F42795}" srcOrd="0" destOrd="0" presId="urn:microsoft.com/office/officeart/2008/layout/VerticalCurvedList"/>
    <dgm:cxn modelId="{33338EC0-9638-4F23-A224-60A666ACCE28}" type="presParOf" srcId="{7C62F8A3-ACEE-4BB6-9AE9-066B52F42795}" destId="{450C8814-BFA0-4750-9D7D-D384B5B9D897}" srcOrd="0" destOrd="0" presId="urn:microsoft.com/office/officeart/2008/layout/VerticalCurvedList"/>
    <dgm:cxn modelId="{84B662F2-F9F2-4B67-8FA3-0C8870949140}" type="presParOf" srcId="{7C62F8A3-ACEE-4BB6-9AE9-066B52F42795}" destId="{5DA254B6-231B-4BB7-B934-7776CB602AFC}" srcOrd="1" destOrd="0" presId="urn:microsoft.com/office/officeart/2008/layout/VerticalCurvedList"/>
    <dgm:cxn modelId="{9302B723-8F5A-4FF2-9047-E8EEEEDD8D64}" type="presParOf" srcId="{7C62F8A3-ACEE-4BB6-9AE9-066B52F42795}" destId="{058B2F9C-B07E-4965-90A4-D63D5A94CC7B}" srcOrd="2" destOrd="0" presId="urn:microsoft.com/office/officeart/2008/layout/VerticalCurvedList"/>
    <dgm:cxn modelId="{E4873C22-751D-4881-958C-6E4EC4AC9011}" type="presParOf" srcId="{7C62F8A3-ACEE-4BB6-9AE9-066B52F42795}" destId="{FFA1F88E-B2EA-464F-833B-A77857A66598}" srcOrd="3" destOrd="0" presId="urn:microsoft.com/office/officeart/2008/layout/VerticalCurvedList"/>
    <dgm:cxn modelId="{92DFEEE0-1CE0-4B65-BF9D-67E11835B49A}" type="presParOf" srcId="{EB2AB790-BB84-43C3-9AE7-FAA64EFBEA24}" destId="{4B8C6841-AA1C-462C-9B56-D66C51FDFF9D}" srcOrd="1" destOrd="0" presId="urn:microsoft.com/office/officeart/2008/layout/VerticalCurvedList"/>
    <dgm:cxn modelId="{4D0C0C2A-B8A5-4DFC-9468-B405066998B5}" type="presParOf" srcId="{EB2AB790-BB84-43C3-9AE7-FAA64EFBEA24}" destId="{2DD47D91-FC36-4C42-BFFE-53B175B62431}" srcOrd="2" destOrd="0" presId="urn:microsoft.com/office/officeart/2008/layout/VerticalCurvedList"/>
    <dgm:cxn modelId="{1A748C04-1FA2-43C3-8041-8FF51900A32D}" type="presParOf" srcId="{2DD47D91-FC36-4C42-BFFE-53B175B62431}" destId="{AAB07EBC-5AE9-4B96-B209-E58E53B2B8D0}" srcOrd="0" destOrd="0" presId="urn:microsoft.com/office/officeart/2008/layout/VerticalCurvedList"/>
    <dgm:cxn modelId="{29EBF4D6-F1C9-4FF8-BA51-98D68D6F2153}" type="presParOf" srcId="{EB2AB790-BB84-43C3-9AE7-FAA64EFBEA24}" destId="{A7970176-876F-4AC4-BB18-3C2A816C896B}" srcOrd="3" destOrd="0" presId="urn:microsoft.com/office/officeart/2008/layout/VerticalCurvedList"/>
    <dgm:cxn modelId="{03B28619-5A6F-4D59-83D1-518403AE622A}" type="presParOf" srcId="{EB2AB790-BB84-43C3-9AE7-FAA64EFBEA24}" destId="{F3008007-3A5F-4EFE-A68A-282BDE679C63}" srcOrd="4" destOrd="0" presId="urn:microsoft.com/office/officeart/2008/layout/VerticalCurvedList"/>
    <dgm:cxn modelId="{1F98C2B6-B99B-4046-9F21-4D11FD2DC8EE}" type="presParOf" srcId="{F3008007-3A5F-4EFE-A68A-282BDE679C63}" destId="{3A5B624B-79B3-40B0-B511-341B40984C67}" srcOrd="0" destOrd="0" presId="urn:microsoft.com/office/officeart/2008/layout/VerticalCurvedList"/>
    <dgm:cxn modelId="{DC63524C-D9CE-4C32-99EA-0C5FA64C1D1C}" type="presParOf" srcId="{EB2AB790-BB84-43C3-9AE7-FAA64EFBEA24}" destId="{E09E2F5F-D57C-4758-85ED-87CAC06DFB0C}" srcOrd="5" destOrd="0" presId="urn:microsoft.com/office/officeart/2008/layout/VerticalCurvedList"/>
    <dgm:cxn modelId="{5C86EC95-3AFE-4B11-8EF4-BF96F7FA680F}" type="presParOf" srcId="{EB2AB790-BB84-43C3-9AE7-FAA64EFBEA24}" destId="{310BAFF8-B8E4-49C4-B647-1B27B455AC51}" srcOrd="6" destOrd="0" presId="urn:microsoft.com/office/officeart/2008/layout/VerticalCurvedList"/>
    <dgm:cxn modelId="{0B910E00-B6A2-4327-ADED-C7FF04D809CD}" type="presParOf" srcId="{310BAFF8-B8E4-49C4-B647-1B27B455AC51}" destId="{F369647A-E391-4DBD-831B-E219E7798D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B2D8C-C5BA-48A8-976E-F2F0855F035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3B8A6BE-AF84-44F8-968B-D349F4DE8539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проблемных вопросов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BE9A3-8D70-4B21-8F33-D0279A2CC411}" type="parTrans" cxnId="{50A616BF-44B4-486F-BBD7-D76333ACEA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599EC-EA12-40C3-8AC5-91D01B1D0643}" type="sibTrans" cxnId="{50A616BF-44B4-486F-BBD7-D76333ACEA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35E56-FE48-4584-887C-FDB35B16B2E0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исчерпывающие ответы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B7B875-CA48-4DC1-9D95-02D9ADB0D3CB}" type="parTrans" cxnId="{9EB2FECC-0156-432D-AB07-3F9658CEAE6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907D9-8460-4983-B560-2868E7487675}" type="sibTrans" cxnId="{9EB2FECC-0156-432D-AB07-3F9658CEAE6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FDD33-A6FF-4110-B52B-2D1506DC311B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результатах контрольно-надзорной деятельности по завершению отчетных периодов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1EA89-A894-4BD8-B751-94C4160A881C}" type="parTrans" cxnId="{3830DF6C-AC68-4E00-9CF4-B3CA04472B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21A386-ABFB-41B9-A3FE-BA2BD7E5BE91}" type="sibTrans" cxnId="{3830DF6C-AC68-4E00-9CF4-B3CA04472B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FBEBE-C9C6-4318-9F4C-D6351F30D722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безопасности</a:t>
          </a:r>
        </a:p>
      </dgm:t>
    </dgm:pt>
    <dgm:pt modelId="{2E6F5369-C54E-435D-89E4-F75155384926}" type="parTrans" cxnId="{E8E36C7D-EF86-419F-A2D2-279B08356F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7F2C7-8855-4B88-947C-D3320B949B96}" type="sibTrans" cxnId="{E8E36C7D-EF86-419F-A2D2-279B08356F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D036C-7919-4912-A6A1-EE916E672C4B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поднадзорными организациями  результатов проверок аналогичных объектов </a:t>
          </a:r>
        </a:p>
      </dgm:t>
    </dgm:pt>
    <dgm:pt modelId="{CE387C35-5553-4FDB-8DAE-64F33703662A}" type="parTrans" cxnId="{063A350A-67DD-4D52-981A-CA4100F8341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F9497-D86C-4C69-8C60-ABF58F05361D}" type="sibTrans" cxnId="{063A350A-67DD-4D52-981A-CA4100F8341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D6FC3-F6E6-4310-9AA8-2FCA3480399D}" type="pres">
      <dgm:prSet presAssocID="{78AB2D8C-C5BA-48A8-976E-F2F0855F0357}" presName="compositeShape" presStyleCnt="0">
        <dgm:presLayoutVars>
          <dgm:dir/>
          <dgm:resizeHandles/>
        </dgm:presLayoutVars>
      </dgm:prSet>
      <dgm:spPr/>
    </dgm:pt>
    <dgm:pt modelId="{B71204E1-F3E8-49D5-84D1-0F546DB5E629}" type="pres">
      <dgm:prSet presAssocID="{78AB2D8C-C5BA-48A8-976E-F2F0855F0357}" presName="pyramid" presStyleLbl="node1" presStyleIdx="0" presStyleCnt="1" custLinFactNeighborX="-4913" custLinFactNeighborY="40"/>
      <dgm:spPr>
        <a:solidFill>
          <a:schemeClr val="accent5">
            <a:lumMod val="60000"/>
            <a:lumOff val="40000"/>
          </a:schemeClr>
        </a:solidFill>
        <a:ln w="38100">
          <a:solidFill>
            <a:schemeClr val="tx2">
              <a:lumMod val="50000"/>
            </a:schemeClr>
          </a:solidFill>
        </a:ln>
      </dgm:spPr>
    </dgm:pt>
    <dgm:pt modelId="{1386CFB7-D68A-4321-ACF7-8ACD3A721F41}" type="pres">
      <dgm:prSet presAssocID="{78AB2D8C-C5BA-48A8-976E-F2F0855F0357}" presName="theList" presStyleCnt="0"/>
      <dgm:spPr/>
    </dgm:pt>
    <dgm:pt modelId="{AAFBD200-1031-4056-8E9D-5818D5005CDD}" type="pres">
      <dgm:prSet presAssocID="{53B8A6BE-AF84-44F8-968B-D349F4DE8539}" presName="aNode" presStyleLbl="fgAcc1" presStyleIdx="0" presStyleCnt="5" custScaleY="164998" custLinFactY="-49689" custLinFactNeighborX="5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B5F2B-F7B8-43C5-90A8-92B90D5A9EBF}" type="pres">
      <dgm:prSet presAssocID="{53B8A6BE-AF84-44F8-968B-D349F4DE8539}" presName="aSpace" presStyleCnt="0"/>
      <dgm:spPr/>
    </dgm:pt>
    <dgm:pt modelId="{AD818983-2EA7-465F-A3DA-0E4DD5C9F405}" type="pres">
      <dgm:prSet presAssocID="{4DD35E56-FE48-4584-887C-FDB35B16B2E0}" presName="aNode" presStyleLbl="fgAcc1" presStyleIdx="1" presStyleCnt="5" custLinFactY="-1858" custLinFactNeighborX="5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2B334-77E9-41A2-88F4-18BD7E472D69}" type="pres">
      <dgm:prSet presAssocID="{4DD35E56-FE48-4584-887C-FDB35B16B2E0}" presName="aSpace" presStyleCnt="0"/>
      <dgm:spPr/>
    </dgm:pt>
    <dgm:pt modelId="{8BC39978-FFE0-4ABB-A5CB-4A964FE0C7DB}" type="pres">
      <dgm:prSet presAssocID="{EAAFDD33-A6FF-4110-B52B-2D1506DC311B}" presName="aNode" presStyleLbl="fgAcc1" presStyleIdx="2" presStyleCnt="5" custScaleY="448327" custLinFactY="10666" custLinFactNeighborX="54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7C6C0-F0E6-4A56-9426-2F11C4D86822}" type="pres">
      <dgm:prSet presAssocID="{EAAFDD33-A6FF-4110-B52B-2D1506DC311B}" presName="aSpace" presStyleCnt="0"/>
      <dgm:spPr/>
    </dgm:pt>
    <dgm:pt modelId="{506BA12F-3C4B-4E1E-BB70-E7C03E3B0D07}" type="pres">
      <dgm:prSet presAssocID="{BFFD036C-7919-4912-A6A1-EE916E672C4B}" presName="aNode" presStyleLbl="fgAcc1" presStyleIdx="3" presStyleCnt="5" custScaleY="400715" custLinFactY="54149" custLinFactNeighborX="54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64793-699B-4767-8AB0-CF75136CC405}" type="pres">
      <dgm:prSet presAssocID="{BFFD036C-7919-4912-A6A1-EE916E672C4B}" presName="aSpace" presStyleCnt="0"/>
      <dgm:spPr/>
    </dgm:pt>
    <dgm:pt modelId="{52A96307-52FA-4101-A0C6-C51AA1741E7B}" type="pres">
      <dgm:prSet presAssocID="{850FBEBE-C9C6-4318-9F4C-D6351F30D722}" presName="aNode" presStyleLbl="fgAcc1" presStyleIdx="4" presStyleCnt="5" custScaleY="199887" custLinFactY="100000" custLinFactNeighborX="544" custLinFactNeighborY="152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87CB0-1C91-4263-A3BF-CE87F02E90E9}" type="pres">
      <dgm:prSet presAssocID="{850FBEBE-C9C6-4318-9F4C-D6351F30D722}" presName="aSpace" presStyleCnt="0"/>
      <dgm:spPr/>
    </dgm:pt>
  </dgm:ptLst>
  <dgm:cxnLst>
    <dgm:cxn modelId="{063A350A-67DD-4D52-981A-CA4100F83415}" srcId="{78AB2D8C-C5BA-48A8-976E-F2F0855F0357}" destId="{BFFD036C-7919-4912-A6A1-EE916E672C4B}" srcOrd="3" destOrd="0" parTransId="{CE387C35-5553-4FDB-8DAE-64F33703662A}" sibTransId="{997F9497-D86C-4C69-8C60-ABF58F05361D}"/>
    <dgm:cxn modelId="{3C682389-12C8-4429-BE25-9A593E88A226}" type="presOf" srcId="{EAAFDD33-A6FF-4110-B52B-2D1506DC311B}" destId="{8BC39978-FFE0-4ABB-A5CB-4A964FE0C7DB}" srcOrd="0" destOrd="0" presId="urn:microsoft.com/office/officeart/2005/8/layout/pyramid2"/>
    <dgm:cxn modelId="{9EB2FECC-0156-432D-AB07-3F9658CEAE61}" srcId="{78AB2D8C-C5BA-48A8-976E-F2F0855F0357}" destId="{4DD35E56-FE48-4584-887C-FDB35B16B2E0}" srcOrd="1" destOrd="0" parTransId="{E3B7B875-CA48-4DC1-9D95-02D9ADB0D3CB}" sibTransId="{C93907D9-8460-4983-B560-2868E7487675}"/>
    <dgm:cxn modelId="{3830DF6C-AC68-4E00-9CF4-B3CA04472BB0}" srcId="{78AB2D8C-C5BA-48A8-976E-F2F0855F0357}" destId="{EAAFDD33-A6FF-4110-B52B-2D1506DC311B}" srcOrd="2" destOrd="0" parTransId="{9D61EA89-A894-4BD8-B751-94C4160A881C}" sibTransId="{D021A386-ABFB-41B9-A3FE-BA2BD7E5BE91}"/>
    <dgm:cxn modelId="{6034A582-7E6E-4F9F-BF7D-C29C96EFB324}" type="presOf" srcId="{53B8A6BE-AF84-44F8-968B-D349F4DE8539}" destId="{AAFBD200-1031-4056-8E9D-5818D5005CDD}" srcOrd="0" destOrd="0" presId="urn:microsoft.com/office/officeart/2005/8/layout/pyramid2"/>
    <dgm:cxn modelId="{C5B1F32D-EABF-40AB-9A15-7FD4BAEF6281}" type="presOf" srcId="{78AB2D8C-C5BA-48A8-976E-F2F0855F0357}" destId="{2F9D6FC3-F6E6-4310-9AA8-2FCA3480399D}" srcOrd="0" destOrd="0" presId="urn:microsoft.com/office/officeart/2005/8/layout/pyramid2"/>
    <dgm:cxn modelId="{209DD321-CA02-42D2-B53F-DC7C90F8F7A1}" type="presOf" srcId="{BFFD036C-7919-4912-A6A1-EE916E672C4B}" destId="{506BA12F-3C4B-4E1E-BB70-E7C03E3B0D07}" srcOrd="0" destOrd="0" presId="urn:microsoft.com/office/officeart/2005/8/layout/pyramid2"/>
    <dgm:cxn modelId="{FD811A2C-86F2-4E25-97BA-9D47AFA2763C}" type="presOf" srcId="{850FBEBE-C9C6-4318-9F4C-D6351F30D722}" destId="{52A96307-52FA-4101-A0C6-C51AA1741E7B}" srcOrd="0" destOrd="0" presId="urn:microsoft.com/office/officeart/2005/8/layout/pyramid2"/>
    <dgm:cxn modelId="{E8E36C7D-EF86-419F-A2D2-279B08356F44}" srcId="{78AB2D8C-C5BA-48A8-976E-F2F0855F0357}" destId="{850FBEBE-C9C6-4318-9F4C-D6351F30D722}" srcOrd="4" destOrd="0" parTransId="{2E6F5369-C54E-435D-89E4-F75155384926}" sibTransId="{B447F2C7-8855-4B88-947C-D3320B949B96}"/>
    <dgm:cxn modelId="{50554707-F639-498E-9A1D-17111B584C84}" type="presOf" srcId="{4DD35E56-FE48-4584-887C-FDB35B16B2E0}" destId="{AD818983-2EA7-465F-A3DA-0E4DD5C9F405}" srcOrd="0" destOrd="0" presId="urn:microsoft.com/office/officeart/2005/8/layout/pyramid2"/>
    <dgm:cxn modelId="{50A616BF-44B4-486F-BBD7-D76333ACEAF4}" srcId="{78AB2D8C-C5BA-48A8-976E-F2F0855F0357}" destId="{53B8A6BE-AF84-44F8-968B-D349F4DE8539}" srcOrd="0" destOrd="0" parTransId="{C3BBE9A3-8D70-4B21-8F33-D0279A2CC411}" sibTransId="{ED6599EC-EA12-40C3-8AC5-91D01B1D0643}"/>
    <dgm:cxn modelId="{338CB797-31E5-46E2-8369-09D28495E7C9}" type="presParOf" srcId="{2F9D6FC3-F6E6-4310-9AA8-2FCA3480399D}" destId="{B71204E1-F3E8-49D5-84D1-0F546DB5E629}" srcOrd="0" destOrd="0" presId="urn:microsoft.com/office/officeart/2005/8/layout/pyramid2"/>
    <dgm:cxn modelId="{B9E70458-087C-4013-809B-60E1A71472D0}" type="presParOf" srcId="{2F9D6FC3-F6E6-4310-9AA8-2FCA3480399D}" destId="{1386CFB7-D68A-4321-ACF7-8ACD3A721F41}" srcOrd="1" destOrd="0" presId="urn:microsoft.com/office/officeart/2005/8/layout/pyramid2"/>
    <dgm:cxn modelId="{0D2FA1B4-6FDB-4D27-A1A8-AAF91BCCF9BF}" type="presParOf" srcId="{1386CFB7-D68A-4321-ACF7-8ACD3A721F41}" destId="{AAFBD200-1031-4056-8E9D-5818D5005CDD}" srcOrd="0" destOrd="0" presId="urn:microsoft.com/office/officeart/2005/8/layout/pyramid2"/>
    <dgm:cxn modelId="{D8071DE4-9EFF-4C4C-B59A-26698CC40BB4}" type="presParOf" srcId="{1386CFB7-D68A-4321-ACF7-8ACD3A721F41}" destId="{D85B5F2B-F7B8-43C5-90A8-92B90D5A9EBF}" srcOrd="1" destOrd="0" presId="urn:microsoft.com/office/officeart/2005/8/layout/pyramid2"/>
    <dgm:cxn modelId="{0457A542-6E97-4E96-B535-F749315DACF4}" type="presParOf" srcId="{1386CFB7-D68A-4321-ACF7-8ACD3A721F41}" destId="{AD818983-2EA7-465F-A3DA-0E4DD5C9F405}" srcOrd="2" destOrd="0" presId="urn:microsoft.com/office/officeart/2005/8/layout/pyramid2"/>
    <dgm:cxn modelId="{2F2622E9-A991-4841-AACE-C1880666214F}" type="presParOf" srcId="{1386CFB7-D68A-4321-ACF7-8ACD3A721F41}" destId="{C2C2B334-77E9-41A2-88F4-18BD7E472D69}" srcOrd="3" destOrd="0" presId="urn:microsoft.com/office/officeart/2005/8/layout/pyramid2"/>
    <dgm:cxn modelId="{C934A13F-AD36-4BE1-BE5D-270BA7C0B684}" type="presParOf" srcId="{1386CFB7-D68A-4321-ACF7-8ACD3A721F41}" destId="{8BC39978-FFE0-4ABB-A5CB-4A964FE0C7DB}" srcOrd="4" destOrd="0" presId="urn:microsoft.com/office/officeart/2005/8/layout/pyramid2"/>
    <dgm:cxn modelId="{73F69EC5-466C-4CFA-9AF6-CCB0A82A5ED7}" type="presParOf" srcId="{1386CFB7-D68A-4321-ACF7-8ACD3A721F41}" destId="{2787C6C0-F0E6-4A56-9426-2F11C4D86822}" srcOrd="5" destOrd="0" presId="urn:microsoft.com/office/officeart/2005/8/layout/pyramid2"/>
    <dgm:cxn modelId="{2B208830-6E3C-4245-8C3B-4FD5BA965AB4}" type="presParOf" srcId="{1386CFB7-D68A-4321-ACF7-8ACD3A721F41}" destId="{506BA12F-3C4B-4E1E-BB70-E7C03E3B0D07}" srcOrd="6" destOrd="0" presId="urn:microsoft.com/office/officeart/2005/8/layout/pyramid2"/>
    <dgm:cxn modelId="{0F7D4588-884A-46E0-820E-AFC676AEFDAF}" type="presParOf" srcId="{1386CFB7-D68A-4321-ACF7-8ACD3A721F41}" destId="{BC264793-699B-4767-8AB0-CF75136CC405}" srcOrd="7" destOrd="0" presId="urn:microsoft.com/office/officeart/2005/8/layout/pyramid2"/>
    <dgm:cxn modelId="{37315B4B-885E-458A-9956-BDFE2030353E}" type="presParOf" srcId="{1386CFB7-D68A-4321-ACF7-8ACD3A721F41}" destId="{52A96307-52FA-4101-A0C6-C51AA1741E7B}" srcOrd="8" destOrd="0" presId="urn:microsoft.com/office/officeart/2005/8/layout/pyramid2"/>
    <dgm:cxn modelId="{E2E5C869-F11D-4233-ACE0-775A2FE4929A}" type="presParOf" srcId="{1386CFB7-D68A-4321-ACF7-8ACD3A721F41}" destId="{86387CB0-1C91-4263-A3BF-CE87F02E90E9}" srcOrd="9" destOrd="0" presId="urn:microsoft.com/office/officeart/2005/8/layout/pyramid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254B6-231B-4BB7-B934-7776CB602AFC}">
      <dsp:nvSpPr>
        <dsp:cNvPr id="0" name=""/>
        <dsp:cNvSpPr/>
      </dsp:nvSpPr>
      <dsp:spPr>
        <a:xfrm>
          <a:off x="-2851499" y="-439450"/>
          <a:ext cx="3402452" cy="3402452"/>
        </a:xfrm>
        <a:prstGeom prst="blockArc">
          <a:avLst>
            <a:gd name="adj1" fmla="val 18900000"/>
            <a:gd name="adj2" fmla="val 2700000"/>
            <a:gd name="adj3" fmla="val 635"/>
          </a:avLst>
        </a:prstGeom>
        <a:noFill/>
        <a:ln w="25400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C6841-AA1C-462C-9B56-D66C51FDFF9D}">
      <dsp:nvSpPr>
        <dsp:cNvPr id="0" name=""/>
        <dsp:cNvSpPr/>
      </dsp:nvSpPr>
      <dsp:spPr>
        <a:xfrm>
          <a:off x="354237" y="252355"/>
          <a:ext cx="3392098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Кемеровская, Новосибирская, Томская, Омская, Амурская, Иркутская, Тюменская     </a:t>
          </a:r>
          <a:endParaRPr lang="ru-RU" sz="14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354237" y="252355"/>
        <a:ext cx="3392098" cy="504710"/>
      </dsp:txXfrm>
    </dsp:sp>
    <dsp:sp modelId="{AAB07EBC-5AE9-4B96-B209-E58E53B2B8D0}">
      <dsp:nvSpPr>
        <dsp:cNvPr id="0" name=""/>
        <dsp:cNvSpPr/>
      </dsp:nvSpPr>
      <dsp:spPr>
        <a:xfrm>
          <a:off x="38793" y="189266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70176-876F-4AC4-BB18-3C2A816C896B}">
      <dsp:nvSpPr>
        <dsp:cNvPr id="0" name=""/>
        <dsp:cNvSpPr/>
      </dsp:nvSpPr>
      <dsp:spPr>
        <a:xfrm>
          <a:off x="537699" y="1009420"/>
          <a:ext cx="3208635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Алтайский, Красноярский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537699" y="1009420"/>
        <a:ext cx="3208635" cy="504710"/>
      </dsp:txXfrm>
    </dsp:sp>
    <dsp:sp modelId="{3A5B624B-79B3-40B0-B511-341B40984C67}">
      <dsp:nvSpPr>
        <dsp:cNvPr id="0" name=""/>
        <dsp:cNvSpPr/>
      </dsp:nvSpPr>
      <dsp:spPr>
        <a:xfrm>
          <a:off x="222255" y="946331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E2F5F-D57C-4758-85ED-87CAC06DFB0C}">
      <dsp:nvSpPr>
        <dsp:cNvPr id="0" name=""/>
        <dsp:cNvSpPr/>
      </dsp:nvSpPr>
      <dsp:spPr>
        <a:xfrm>
          <a:off x="354237" y="1766485"/>
          <a:ext cx="3392098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Алтай, САХА (Якутия)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354237" y="1766485"/>
        <a:ext cx="3392098" cy="504710"/>
      </dsp:txXfrm>
    </dsp:sp>
    <dsp:sp modelId="{F369647A-E391-4DBD-831B-E219E7798D83}">
      <dsp:nvSpPr>
        <dsp:cNvPr id="0" name=""/>
        <dsp:cNvSpPr/>
      </dsp:nvSpPr>
      <dsp:spPr>
        <a:xfrm>
          <a:off x="38793" y="1703396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204E1-F3E8-49D5-84D1-0F546DB5E629}">
      <dsp:nvSpPr>
        <dsp:cNvPr id="0" name=""/>
        <dsp:cNvSpPr/>
      </dsp:nvSpPr>
      <dsp:spPr>
        <a:xfrm>
          <a:off x="111895" y="0"/>
          <a:ext cx="5087240" cy="5087240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BD200-1031-4056-8E9D-5818D5005CDD}">
      <dsp:nvSpPr>
        <dsp:cNvPr id="0" name=""/>
        <dsp:cNvSpPr/>
      </dsp:nvSpPr>
      <dsp:spPr>
        <a:xfrm>
          <a:off x="2923440" y="325456"/>
          <a:ext cx="3306706" cy="4877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проблемных вопросов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7249" y="349265"/>
        <a:ext cx="3259088" cy="440110"/>
      </dsp:txXfrm>
    </dsp:sp>
    <dsp:sp modelId="{AD818983-2EA7-465F-A3DA-0E4DD5C9F405}">
      <dsp:nvSpPr>
        <dsp:cNvPr id="0" name=""/>
        <dsp:cNvSpPr/>
      </dsp:nvSpPr>
      <dsp:spPr>
        <a:xfrm>
          <a:off x="2923440" y="991521"/>
          <a:ext cx="3306706" cy="2955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исчерпывающие ответы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7870" y="1005951"/>
        <a:ext cx="3277846" cy="266736"/>
      </dsp:txXfrm>
    </dsp:sp>
    <dsp:sp modelId="{8BC39978-FFE0-4ABB-A5CB-4A964FE0C7DB}">
      <dsp:nvSpPr>
        <dsp:cNvPr id="0" name=""/>
        <dsp:cNvSpPr/>
      </dsp:nvSpPr>
      <dsp:spPr>
        <a:xfrm>
          <a:off x="2923440" y="1434986"/>
          <a:ext cx="3306706" cy="13252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результатах контрольно-надзорной деятельности по завершению отчетных периодов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8133" y="1499679"/>
        <a:ext cx="3177320" cy="1195852"/>
      </dsp:txXfrm>
    </dsp:sp>
    <dsp:sp modelId="{506BA12F-3C4B-4E1E-BB70-E7C03E3B0D07}">
      <dsp:nvSpPr>
        <dsp:cNvPr id="0" name=""/>
        <dsp:cNvSpPr/>
      </dsp:nvSpPr>
      <dsp:spPr>
        <a:xfrm>
          <a:off x="2923440" y="2925709"/>
          <a:ext cx="3306706" cy="11844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поднадзорными организациями  результатов проверок аналогичных объектов </a:t>
          </a:r>
        </a:p>
      </dsp:txBody>
      <dsp:txXfrm>
        <a:off x="2981262" y="2983531"/>
        <a:ext cx="3191062" cy="1068855"/>
      </dsp:txXfrm>
    </dsp:sp>
    <dsp:sp modelId="{52A96307-52FA-4101-A0C6-C51AA1741E7B}">
      <dsp:nvSpPr>
        <dsp:cNvPr id="0" name=""/>
        <dsp:cNvSpPr/>
      </dsp:nvSpPr>
      <dsp:spPr>
        <a:xfrm>
          <a:off x="2923440" y="4302233"/>
          <a:ext cx="3306706" cy="5908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безопасности</a:t>
          </a:r>
        </a:p>
      </dsp:txBody>
      <dsp:txXfrm>
        <a:off x="2952283" y="4331076"/>
        <a:ext cx="3249020" cy="533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09091DC9-20DA-4F5F-8AF0-660CA5BA97CC}" type="datetimeFigureOut">
              <a:rPr lang="ru-RU"/>
              <a:pPr>
                <a:defRPr/>
              </a:pPr>
              <a:t>17.12.2020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1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51276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AC69847F-BC6D-415A-AB81-28E2AF014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2539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8FF5D2E2-43B2-4BBD-B40E-45E46A5417D4}" type="datetimeFigureOut">
              <a:rPr lang="ru-RU"/>
              <a:pPr>
                <a:defRPr/>
              </a:pPr>
              <a:t>17.12.2020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2950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7863" y="4714875"/>
            <a:ext cx="54419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1276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5DC1EF62-428B-4A55-8A49-29D4D214BF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6364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46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905001"/>
            <a:ext cx="817245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4572000"/>
            <a:ext cx="700024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189865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5486400"/>
            <a:ext cx="8297994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3852863"/>
            <a:ext cx="6646994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6192"/>
            <a:ext cx="39624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536192"/>
            <a:ext cx="39624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17.12.2020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39624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7900" y="1535113"/>
            <a:ext cx="39624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79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17.12.2020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17.12.2020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17.12.2020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5495544"/>
            <a:ext cx="84201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199" y="6096000"/>
            <a:ext cx="84201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17.12.2020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0200" y="381000"/>
            <a:ext cx="84201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98" y="5495278"/>
            <a:ext cx="84201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6305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898" y="6096000"/>
            <a:ext cx="84201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17.12.2020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25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255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63050" y="0"/>
            <a:ext cx="7429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63050" y="5486400"/>
            <a:ext cx="74295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2770" y="5648960"/>
            <a:ext cx="59436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317790" y="4033520"/>
            <a:ext cx="2367281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282231" y="1630680"/>
            <a:ext cx="2438399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F6385F8-3910-43C4-A054-1DACB998716F}" type="datetime1">
              <a:rPr lang="ru-RU" smtClean="0"/>
              <a:t>17.12.2020</a:t>
            </a:fld>
            <a:endParaRPr lang="ru-RU" dirty="0"/>
          </a:p>
        </p:txBody>
      </p:sp>
      <p:graphicFrame>
        <p:nvGraphicFramePr>
          <p:cNvPr id="9" name="Объект 8" hidden="1">
            <a:extLst>
              <a:ext uri="{FF2B5EF4-FFF2-40B4-BE49-F238E27FC236}">
                <a16:creationId xmlns="" xmlns:a16="http://schemas.microsoft.com/office/drawing/2014/main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86712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 hidden="1">
            <a:extLst>
              <a:ext uri="{FF2B5EF4-FFF2-40B4-BE49-F238E27FC236}">
                <a16:creationId xmlns="" xmlns:a16="http://schemas.microsoft.com/office/drawing/2014/main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23.xml"/><Relationship Id="rId7" Type="http://schemas.microsoft.com/office/2007/relationships/hdphoto" Target="../media/hdphoto1.wdp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jpe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5.xml"/><Relationship Id="rId7" Type="http://schemas.openxmlformats.org/officeDocument/2006/relationships/image" Target="../media/image2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8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7.xml"/><Relationship Id="rId7" Type="http://schemas.openxmlformats.org/officeDocument/2006/relationships/image" Target="../media/image2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1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30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image" Target="../media/image2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tags" Target="../tags/tag7.xml"/><Relationship Id="rId7" Type="http://schemas.openxmlformats.org/officeDocument/2006/relationships/image" Target="../media/image2.emf"/><Relationship Id="rId12" Type="http://schemas.openxmlformats.org/officeDocument/2006/relationships/image" Target="../media/image7.jpe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jpe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9.xml"/><Relationship Id="rId7" Type="http://schemas.openxmlformats.org/officeDocument/2006/relationships/image" Target="../media/image2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1.xml"/><Relationship Id="rId7" Type="http://schemas.openxmlformats.org/officeDocument/2006/relationships/oleObject" Target="../embeddings/oleObject5.bin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jpeg"/><Relationship Id="rId11" Type="http://schemas.openxmlformats.org/officeDocument/2006/relationships/image" Target="../media/image13.jpe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diagramQuickStyle" Target="../diagrams/quickStyle1.xml"/><Relationship Id="rId18" Type="http://schemas.openxmlformats.org/officeDocument/2006/relationships/image" Target="../media/image18.jpeg"/><Relationship Id="rId3" Type="http://schemas.openxmlformats.org/officeDocument/2006/relationships/tags" Target="../tags/tag13.xml"/><Relationship Id="rId21" Type="http://schemas.openxmlformats.org/officeDocument/2006/relationships/image" Target="../media/image21.jpeg"/><Relationship Id="rId7" Type="http://schemas.openxmlformats.org/officeDocument/2006/relationships/oleObject" Target="../embeddings/oleObject6.bin"/><Relationship Id="rId12" Type="http://schemas.openxmlformats.org/officeDocument/2006/relationships/diagramLayout" Target="../diagrams/layout1.xml"/><Relationship Id="rId17" Type="http://schemas.openxmlformats.org/officeDocument/2006/relationships/image" Target="../media/image17.png"/><Relationship Id="rId2" Type="http://schemas.openxmlformats.org/officeDocument/2006/relationships/tags" Target="../tags/tag12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png"/><Relationship Id="rId11" Type="http://schemas.openxmlformats.org/officeDocument/2006/relationships/diagramData" Target="../diagrams/data1.xml"/><Relationship Id="rId5" Type="http://schemas.openxmlformats.org/officeDocument/2006/relationships/notesSlide" Target="../notesSlides/notesSlide5.xml"/><Relationship Id="rId15" Type="http://schemas.microsoft.com/office/2007/relationships/diagramDrawing" Target="../diagrams/drawing1.xml"/><Relationship Id="rId10" Type="http://schemas.openxmlformats.org/officeDocument/2006/relationships/image" Target="../media/image15.jpeg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Relationship Id="rId14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5.xml"/><Relationship Id="rId7" Type="http://schemas.openxmlformats.org/officeDocument/2006/relationships/image" Target="../media/image2.emf"/><Relationship Id="rId12" Type="http://schemas.openxmlformats.org/officeDocument/2006/relationships/image" Target="../media/image23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9.jpe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20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diagramColors" Target="../diagrams/colors2.xml"/><Relationship Id="rId3" Type="http://schemas.openxmlformats.org/officeDocument/2006/relationships/tags" Target="../tags/tag17.xml"/><Relationship Id="rId7" Type="http://schemas.openxmlformats.org/officeDocument/2006/relationships/oleObject" Target="../embeddings/oleObject8.bin"/><Relationship Id="rId12" Type="http://schemas.openxmlformats.org/officeDocument/2006/relationships/diagramQuickStyle" Target="../diagrams/quickStyle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jpeg"/><Relationship Id="rId11" Type="http://schemas.openxmlformats.org/officeDocument/2006/relationships/diagramLayout" Target="../diagrams/layout2.xml"/><Relationship Id="rId5" Type="http://schemas.openxmlformats.org/officeDocument/2006/relationships/notesSlide" Target="../notesSlides/notesSlide7.xml"/><Relationship Id="rId10" Type="http://schemas.openxmlformats.org/officeDocument/2006/relationships/diagramData" Target="../diagrams/data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9.xml"/><Relationship Id="rId7" Type="http://schemas.openxmlformats.org/officeDocument/2006/relationships/image" Target="../media/image2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1.xml"/><Relationship Id="rId7" Type="http://schemas.openxmlformats.org/officeDocument/2006/relationships/image" Target="../media/image2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9FBD7EB6-6836-4930-BBEE-6F52CA87AE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0107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="" xmlns:a16="http://schemas.microsoft.com/office/drawing/2014/main" id="{9FBD7EB6-6836-4930-BBEE-6F52CA87AE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FC32112C-6258-4DAD-963F-B0D13D7EC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36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060848"/>
            <a:ext cx="9201471" cy="1066800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Сибирского управления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по экологическому, технологическому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атомному надзору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Мироненко Александр Тихонович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1690688"/>
            <a:ext cx="9906000" cy="714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pic>
        <p:nvPicPr>
          <p:cNvPr id="15364" name="Picture 41" descr="fsetan_emblema20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44888" y="98661"/>
            <a:ext cx="141287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Заголовок 1"/>
          <p:cNvSpPr>
            <a:spLocks/>
          </p:cNvSpPr>
          <p:nvPr/>
        </p:nvSpPr>
        <p:spPr bwMode="auto">
          <a:xfrm>
            <a:off x="11113" y="180975"/>
            <a:ext cx="9190359" cy="130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dirty="0">
                <a:latin typeface="Cambria" pitchFamily="18" charset="0"/>
              </a:rPr>
              <a:t>  РОСТЕХНАДЗОР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220907"/>
            <a:ext cx="92014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endParaRPr lang="ru-RU" sz="1600" dirty="0">
              <a:latin typeface="Cambria" pitchFamily="18" charset="0"/>
            </a:endParaRP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Сибирское управление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Федеральной службы по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экологическому, технологическому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и атомному надзору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83839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убличное обсуждение в </a:t>
            </a:r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приоритетной   программы «Реформа контрольно-надзорной деятельности»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99765" y="6273224"/>
            <a:ext cx="1983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декабря 2020 год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Кемерово</a:t>
            </a:r>
            <a:endParaRPr lang="ru-RU" sz="1600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5" descr="https://wolfsdorf.com/wp-content/uploads/2020/05/shutterstock_524856742-1-m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912" y="3499204"/>
            <a:ext cx="5038194" cy="335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89472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Слайд think-cell" r:id="rId8" imgW="443" imgH="443" progId="TCLayout.ActiveDocument.1">
                  <p:embed/>
                </p:oleObj>
              </mc:Choice>
              <mc:Fallback>
                <p:oleObj name="Слайд think-cell" r:id="rId8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1136576" y="772666"/>
            <a:ext cx="3528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ПРЕЗИДИУМ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409766"/>
              </p:ext>
            </p:extLst>
          </p:nvPr>
        </p:nvGraphicFramePr>
        <p:xfrm>
          <a:off x="290735" y="1412776"/>
          <a:ext cx="8748465" cy="1298913"/>
        </p:xfrm>
        <a:graphic>
          <a:graphicData uri="http://schemas.openxmlformats.org/drawingml/2006/table">
            <a:tbl>
              <a:tblPr firstRow="1" firstCol="1" bandRow="1"/>
              <a:tblGrid>
                <a:gridCol w="5997625"/>
                <a:gridCol w="432048"/>
                <a:gridCol w="2318792"/>
              </a:tblGrid>
              <a:tr h="5673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Заместитель руководителя Сибирского управления Ростехнадзора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Иванов Сергей Анатольевич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9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Консультант Уполномоченного по защите прав предпринимателей в Алтайском крае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Сорокин Иван Иванович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387752" y="770635"/>
            <a:ext cx="3528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СТУДИЯ БАРНАУЛ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387008" y="2852936"/>
            <a:ext cx="3528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СТУДИЯ ТОМСК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823549"/>
              </p:ext>
            </p:extLst>
          </p:nvPr>
        </p:nvGraphicFramePr>
        <p:xfrm>
          <a:off x="268625" y="3429000"/>
          <a:ext cx="8748465" cy="567393"/>
        </p:xfrm>
        <a:graphic>
          <a:graphicData uri="http://schemas.openxmlformats.org/drawingml/2006/table">
            <a:tbl>
              <a:tblPr firstRow="1" firstCol="1" bandRow="1"/>
              <a:tblGrid>
                <a:gridCol w="5997625"/>
                <a:gridCol w="432048"/>
                <a:gridCol w="2318792"/>
              </a:tblGrid>
              <a:tr h="5673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Заместитель руководителя Сибирского управления Ростехнадзора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Клышников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Алексей Валерьевич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98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6156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308532" y="761781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ОБ</a:t>
            </a:r>
            <a:r>
              <a:rPr kumimoji="0" lang="ru-RU" sz="2000" b="0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 АНКЕТЕ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15" name="Picture 3" descr="C:\Users\derksenod\Desktop\Подготовка к публичному меропр - 3\Доклад Веселова\для подготовки\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53317"/>
            <a:ext cx="4094719" cy="567368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8624" y="5426668"/>
            <a:ext cx="32496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discussions</a:t>
            </a:r>
            <a:r>
              <a:rPr lang="en-US" sz="3600" dirty="0" smtClean="0"/>
              <a:t>@</a:t>
            </a:r>
            <a:endParaRPr lang="ru-RU" sz="3600" dirty="0" smtClean="0"/>
          </a:p>
          <a:p>
            <a:r>
              <a:rPr lang="en-US" sz="3600" dirty="0" smtClean="0"/>
              <a:t>gosnadzor42.ru</a:t>
            </a:r>
            <a:endParaRPr lang="ru-RU" sz="3600" dirty="0"/>
          </a:p>
        </p:txBody>
      </p:sp>
      <p:pic>
        <p:nvPicPr>
          <p:cNvPr id="16" name="Picture 2" descr="C:\Users\derksenod\Desktop\Подготовка к публичному меропр - 3\Доклад Веселова\для подготовки\image_image_286562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753" y="5805264"/>
            <a:ext cx="1331533" cy="116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https://clipart-best.com/img/email/email-clip-art-4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25" y="5615853"/>
            <a:ext cx="1021472" cy="10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7907" y="1237541"/>
            <a:ext cx="32965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latin typeface="Arial Narrow" panose="020B0606020202030204" pitchFamily="34" charset="0"/>
              </a:rPr>
              <a:t>Образец </a:t>
            </a:r>
            <a:r>
              <a:rPr lang="ru-RU" sz="2000" b="0" dirty="0">
                <a:latin typeface="Arial Narrow" panose="020B0606020202030204" pitchFamily="34" charset="0"/>
              </a:rPr>
              <a:t>анкеты участника публичного обсуждения размещен </a:t>
            </a:r>
            <a:r>
              <a:rPr lang="ru-RU" sz="2000" b="0" dirty="0" smtClean="0">
                <a:latin typeface="Arial Narrow" panose="020B0606020202030204" pitchFamily="34" charset="0"/>
              </a:rPr>
              <a:t>на </a:t>
            </a:r>
            <a:r>
              <a:rPr lang="ru-RU" sz="2000" b="0" dirty="0">
                <a:latin typeface="Arial Narrow" panose="020B0606020202030204" pitchFamily="34" charset="0"/>
              </a:rPr>
              <a:t>официальном сайте Сибирского управления Ростехнадзора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1468" y="2866651"/>
            <a:ext cx="4525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http://www.usib.gosnadzor.ru</a:t>
            </a:r>
            <a:endParaRPr lang="ru-RU" sz="24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7907" y="4411005"/>
            <a:ext cx="32965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latin typeface="Arial Narrow" panose="020B0606020202030204" pitchFamily="34" charset="0"/>
              </a:rPr>
              <a:t>Адрес электронной почты для отправки заполненных анкет участника:</a:t>
            </a:r>
            <a:endParaRPr lang="ru-RU" sz="2000" b="0" dirty="0"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7907" y="3790157"/>
            <a:ext cx="4500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42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5734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-231576" y="75089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ТРАНСЛЯЦИИ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6630" y="1425226"/>
            <a:ext cx="8569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Публичное </a:t>
            </a:r>
            <a:r>
              <a:rPr lang="ru-RU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обсуждение транслируется онлайн на </a:t>
            </a:r>
            <a:r>
              <a:rPr lang="ru-RU" sz="3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Ю-Туб канале Управления. </a:t>
            </a:r>
            <a:r>
              <a:rPr lang="ru-RU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Просмотреть видеозапись будет возможно в любое время, перейдя по ссылке на официальном сайте Сибирского управления.</a:t>
            </a:r>
          </a:p>
        </p:txBody>
      </p:sp>
      <p:pic>
        <p:nvPicPr>
          <p:cNvPr id="16" name="Picture 2" descr="C:\Users\derksenod\Desktop\Новая папка\ри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5085184"/>
            <a:ext cx="2880319" cy="99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83568" y="5749716"/>
            <a:ext cx="406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https://www.youtube.com/</a:t>
            </a:r>
            <a:endParaRPr lang="ru-RU" sz="2400" b="1" dirty="0">
              <a:cs typeface="Aharoni" panose="02010803020104030203" pitchFamily="2" charset="-79"/>
            </a:endParaRPr>
          </a:p>
        </p:txBody>
      </p:sp>
      <p:pic>
        <p:nvPicPr>
          <p:cNvPr id="20" name="Picture 4" descr="C:\Users\derksenod\Desktop\Новая папка\материалы к слайдам\site-rb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535" y="5536233"/>
            <a:ext cx="1350295" cy="6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derksenod\Desktop\Подготовка к совещанию 25.10.2017\фото для подготовки слайдов\internet-explorer-9-11-535x53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31" y="5450653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811216" y="6386757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http://www.usib.gosnadzor.ru</a:t>
            </a:r>
            <a:endParaRPr lang="ru-RU" sz="24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93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8084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7887" y="1484784"/>
            <a:ext cx="8892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«О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правоприменительной практике Сибирского управления Ростехнадзора в 2019 году на объектах ведения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открытых горных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работ и обогащения полезных ископаемых.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Об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особенностях осуществления контрольно-надзорных мероприятий в текущем периоде 2020 года в условиях ограничений, связанных с распространением новой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коронавирусной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инфекции Covid-19»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46446" y="4581128"/>
            <a:ext cx="773001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Игорь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Юрьевич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1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07082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="" xmlns:a16="http://schemas.microsoft.com/office/drawing/2014/main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93336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РАССМАТРИВАЕМЫХ ВОПРОСАХ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9468" y="1556792"/>
            <a:ext cx="76159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Narrow" panose="020B0606020202030204" pitchFamily="34" charset="0"/>
              </a:rPr>
              <a:t>О </a:t>
            </a:r>
            <a:r>
              <a:rPr lang="ru-RU" sz="2000" dirty="0">
                <a:latin typeface="Arial Narrow" panose="020B0606020202030204" pitchFamily="34" charset="0"/>
              </a:rPr>
              <a:t>правоприменительной практике Сибирского управления Ростехнадзора в 2019 </a:t>
            </a:r>
            <a:r>
              <a:rPr lang="ru-RU" sz="2000" dirty="0" smtClean="0">
                <a:latin typeface="Arial Narrow" panose="020B0606020202030204" pitchFamily="34" charset="0"/>
              </a:rPr>
              <a:t>году:</a:t>
            </a:r>
          </a:p>
          <a:p>
            <a:pPr indent="457200"/>
            <a:endParaRPr lang="ru-RU" sz="1800" dirty="0" smtClean="0">
              <a:latin typeface="Arial Narrow" panose="020B0606020202030204" pitchFamily="34" charset="0"/>
            </a:endParaRPr>
          </a:p>
          <a:p>
            <a:pPr indent="457200"/>
            <a:r>
              <a:rPr lang="ru-RU" sz="1800" dirty="0" smtClean="0">
                <a:latin typeface="Arial Narrow" panose="020B0606020202030204" pitchFamily="34" charset="0"/>
              </a:rPr>
              <a:t>на </a:t>
            </a:r>
            <a:r>
              <a:rPr lang="ru-RU" sz="1800" dirty="0">
                <a:latin typeface="Arial Narrow" panose="020B0606020202030204" pitchFamily="34" charset="0"/>
              </a:rPr>
              <a:t>объектах ведения горных работ и обогащения полезных </a:t>
            </a:r>
            <a:endParaRPr lang="ru-RU" sz="1800" dirty="0" smtClean="0">
              <a:latin typeface="Arial Narrow" panose="020B0606020202030204" pitchFamily="34" charset="0"/>
            </a:endParaRPr>
          </a:p>
          <a:p>
            <a:pPr indent="457200"/>
            <a:r>
              <a:rPr lang="ru-RU" sz="1800" dirty="0" smtClean="0">
                <a:latin typeface="Arial Narrow" panose="020B0606020202030204" pitchFamily="34" charset="0"/>
              </a:rPr>
              <a:t>ископаемых</a:t>
            </a:r>
            <a:r>
              <a:rPr lang="ru-RU" sz="1800" dirty="0">
                <a:latin typeface="Arial Narrow" panose="020B0606020202030204" pitchFamily="34" charset="0"/>
              </a:rPr>
              <a:t>;</a:t>
            </a:r>
            <a:endParaRPr lang="ru-RU" sz="1800" dirty="0" smtClean="0">
              <a:latin typeface="Arial Narrow" panose="020B0606020202030204" pitchFamily="34" charset="0"/>
            </a:endParaRPr>
          </a:p>
          <a:p>
            <a:endParaRPr lang="ru-RU" sz="1800" dirty="0">
              <a:latin typeface="Arial Narrow" panose="020B0606020202030204" pitchFamily="34" charset="0"/>
            </a:endParaRPr>
          </a:p>
          <a:p>
            <a:pPr indent="457200"/>
            <a:r>
              <a:rPr lang="ru-RU" sz="1800" dirty="0" smtClean="0">
                <a:latin typeface="Arial Narrow" panose="020B0606020202030204" pitchFamily="34" charset="0"/>
              </a:rPr>
              <a:t>на </a:t>
            </a:r>
            <a:r>
              <a:rPr lang="ru-RU" sz="1800" dirty="0">
                <a:latin typeface="Arial Narrow" panose="020B0606020202030204" pitchFamily="34" charset="0"/>
              </a:rPr>
              <a:t>объектах нефтегазового </a:t>
            </a:r>
            <a:r>
              <a:rPr lang="ru-RU" sz="1800" dirty="0" smtClean="0">
                <a:latin typeface="Arial Narrow" panose="020B0606020202030204" pitchFamily="34" charset="0"/>
              </a:rPr>
              <a:t>комплекса;</a:t>
            </a:r>
          </a:p>
          <a:p>
            <a:endParaRPr lang="ru-RU" sz="1800" dirty="0">
              <a:latin typeface="Arial Narrow" panose="020B060602020203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</a:rPr>
              <a:t>Об особенностях осуществления контрольно-надзорных мероприятий в текущем периоде 2020 года в условиях ограничений, связанных с распространением новой </a:t>
            </a:r>
            <a:r>
              <a:rPr lang="ru-RU" sz="2000" dirty="0" err="1">
                <a:latin typeface="Arial Narrow" panose="020B0606020202030204" pitchFamily="34" charset="0"/>
              </a:rPr>
              <a:t>коронавирусной</a:t>
            </a:r>
            <a:r>
              <a:rPr lang="ru-RU" sz="2000" dirty="0">
                <a:latin typeface="Arial Narrow" panose="020B0606020202030204" pitchFamily="34" charset="0"/>
              </a:rPr>
              <a:t> инфекции </a:t>
            </a:r>
            <a:r>
              <a:rPr lang="ru-RU" sz="2000" dirty="0" smtClean="0">
                <a:latin typeface="Arial Narrow" panose="020B0606020202030204" pitchFamily="34" charset="0"/>
              </a:rPr>
              <a:t>Covid-19.</a:t>
            </a:r>
          </a:p>
        </p:txBody>
      </p:sp>
      <p:pic>
        <p:nvPicPr>
          <p:cNvPr id="3102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6" y="141277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6" y="378904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96" y="2276872"/>
            <a:ext cx="550552" cy="55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96" y="3082009"/>
            <a:ext cx="550552" cy="55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33" descr="https://static.mk.ru/upload/entities/2017/10/11/articles/facebookPicture/ab/8c/13/41/dfcfa23a51ce21c95b886fe08aa86a4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044432"/>
            <a:ext cx="2304256" cy="15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35" descr="https://alterainvest.ru/upload/iblock/fb8/fb8d3a5adac8a508f5c0643e5697a5a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72" y="5046560"/>
            <a:ext cx="2586684" cy="155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15" name="Picture 43" descr="https://avatars.mds.yandex.net/get-zen_doc/1583807/pub_5f468da945f9c63531e4a781_5f468fbcbc3f87002b43a737/scale_12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5044432"/>
            <a:ext cx="2310026" cy="154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3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8290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1136576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ЗАПРЕТЕ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1484784"/>
            <a:ext cx="89289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Запрет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проведение плановых проверок,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отношении которых применяются положения Федерального закона от 26.12.2008 № 294-ФЗ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 защите прав юридических лиц и индивидуальных предпринимателей при осуществлении государственного контроля (надзора) и муниципального контроля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 31 декабря 2020 года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80792" y="4711973"/>
            <a:ext cx="6084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Постановление </a:t>
            </a:r>
            <a:r>
              <a:rPr lang="ru-RU" sz="1400" dirty="0">
                <a:latin typeface="Arial Narrow" panose="020B0606020202030204" pitchFamily="34" charset="0"/>
              </a:rPr>
              <a:t>Правительства РФ от 3 апреля 2020 года № 438,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r>
              <a:rPr lang="ru-RU" sz="1400" dirty="0" smtClean="0">
                <a:latin typeface="Arial Narrow" panose="020B0606020202030204" pitchFamily="34" charset="0"/>
              </a:rPr>
              <a:t>Постановление Правительства </a:t>
            </a:r>
            <a:r>
              <a:rPr lang="ru-RU" sz="1400" dirty="0">
                <a:latin typeface="Arial Narrow" panose="020B0606020202030204" pitchFamily="34" charset="0"/>
              </a:rPr>
              <a:t>РФ от 22 апреля 2020 года № 557</a:t>
            </a:r>
          </a:p>
        </p:txBody>
      </p:sp>
      <p:pic>
        <p:nvPicPr>
          <p:cNvPr id="22" name="Picture 2" descr="https://www.leanplatform.ru/upload/iblock/b51/b5141626ebd21f7bcb292ad67d6af3c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1" y="4973583"/>
            <a:ext cx="2657209" cy="139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storage.googleapis.com/multi-static-content/previews/artage-io-thumb-930ee99d753b41727c73292d3445871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48" y="4820973"/>
            <a:ext cx="1750813" cy="17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17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6" name="Picture 24" descr="https://avatars.mds.yandex.net/get-zen_doc/29030/pub_5a2792503dceb7cfb17fe3dd_5a279732c5feafd79da1a049/scale_1200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" y="810401"/>
            <a:ext cx="9105689" cy="607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52118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Слайд think-cell" r:id="rId7" imgW="443" imgH="443" progId="TCLayout.ActiveDocument.1">
                  <p:embed/>
                </p:oleObj>
              </mc:Choice>
              <mc:Fallback>
                <p:oleObj name="Слайд think-cell" r:id="rId7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84046" y="761781"/>
            <a:ext cx="6840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КОНТРОЛЬНО-НАДЗОРНЫХ МЕРОПРИЯТИЯХ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" name="AutoShape 8" descr="https://iproof.ru/wp-content/uploads/2018/04/Remont-gidrotehnicheskih-sooruzheni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2" name="Picture 10" descr="http://hbu.com.ua/wp-content/uploads/2018/01/stroitelstvo-gidrosooruzheni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509120"/>
            <a:ext cx="30110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https://static.mk.ru/upload/entities/2017/11/22/articles/facebookPicture/45/02/d9/fb/a502e91d3df2a6c46826e10759bb646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49846"/>
            <a:ext cx="3011092" cy="200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5135" y="1408420"/>
            <a:ext cx="1760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ОПО </a:t>
            </a:r>
          </a:p>
          <a:p>
            <a:pPr algn="ctr"/>
            <a:r>
              <a:rPr lang="ru-RU" sz="1600" dirty="0" smtClean="0">
                <a:latin typeface="Arial Narrow" panose="020B0606020202030204" pitchFamily="34" charset="0"/>
                <a:cs typeface="Times New Roman"/>
              </a:rPr>
              <a:t>І класса опасности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3349691" y="1949846"/>
            <a:ext cx="504056" cy="4287466"/>
          </a:xfrm>
          <a:prstGeom prst="rightBrace">
            <a:avLst>
              <a:gd name="adj1" fmla="val 70818"/>
              <a:gd name="adj2" fmla="val 497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75135" y="3924345"/>
            <a:ext cx="1760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ГТС </a:t>
            </a:r>
          </a:p>
          <a:p>
            <a:pPr algn="ctr"/>
            <a:r>
              <a:rPr lang="ru-RU" sz="1600" dirty="0" smtClean="0">
                <a:latin typeface="Arial Narrow" panose="020B0606020202030204" pitchFamily="34" charset="0"/>
                <a:cs typeface="Times New Roman"/>
              </a:rPr>
              <a:t>І класса опасности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cxnSp>
        <p:nvCxnSpPr>
          <p:cNvPr id="15" name="Прямая со стрелкой 14"/>
          <p:cNvCxnSpPr>
            <a:stCxn id="5" idx="1"/>
          </p:cNvCxnSpPr>
          <p:nvPr/>
        </p:nvCxnSpPr>
        <p:spPr>
          <a:xfrm>
            <a:off x="3853747" y="4082346"/>
            <a:ext cx="2755437" cy="112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088904" y="3700931"/>
            <a:ext cx="21307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0" dirty="0" smtClean="0">
                <a:latin typeface="Arial Narrow" panose="020B0606020202030204" pitchFamily="34" charset="0"/>
              </a:rPr>
              <a:t>ПЛАНОВЫЕ ПРОВЕРКИ</a:t>
            </a:r>
            <a:endParaRPr lang="ru-RU" sz="1600" b="0" dirty="0"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18704" y="3554970"/>
            <a:ext cx="2486985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0" dirty="0" smtClean="0">
                <a:latin typeface="Arial Narrow" panose="020B0606020202030204" pitchFamily="34" charset="0"/>
              </a:rPr>
              <a:t>ПЕРЕВЕДЕНЫ В РЕЖИМ ПОСТОЯННОГО ГОСУДАРСТВЕННОГО КОНТРОЛЯ</a:t>
            </a:r>
            <a:endParaRPr lang="ru-RU" sz="1600" b="0" dirty="0"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80975" y="4941168"/>
            <a:ext cx="2413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В</a:t>
            </a:r>
            <a:r>
              <a:rPr lang="ru-RU" sz="1600" i="1" dirty="0" smtClean="0"/>
              <a:t> </a:t>
            </a:r>
            <a:r>
              <a:rPr lang="ru-RU" sz="1600" i="1" dirty="0"/>
              <a:t>соответствии с вновь утверждённым планом проведения указанных контрольно-надзорных мероприятий </a:t>
            </a:r>
            <a:endParaRPr lang="ru-RU" sz="1600" i="1" dirty="0" smtClean="0"/>
          </a:p>
          <a:p>
            <a:pPr algn="ctr"/>
            <a:r>
              <a:rPr lang="ru-RU" sz="1600" i="1" dirty="0" smtClean="0"/>
              <a:t>на </a:t>
            </a:r>
            <a:r>
              <a:rPr lang="ru-RU" sz="1600" i="1" dirty="0"/>
              <a:t>период </a:t>
            </a:r>
            <a:endParaRPr lang="ru-RU" sz="1600" i="1" dirty="0" smtClean="0"/>
          </a:p>
          <a:p>
            <a:pPr algn="ctr"/>
            <a:r>
              <a:rPr lang="ru-RU" sz="1600" i="1" dirty="0" smtClean="0"/>
              <a:t>до </a:t>
            </a:r>
            <a:r>
              <a:rPr lang="ru-RU" sz="1600" i="1" dirty="0"/>
              <a:t>31 декабря 2020 г.</a:t>
            </a:r>
          </a:p>
        </p:txBody>
      </p:sp>
      <p:sp>
        <p:nvSpPr>
          <p:cNvPr id="17" name="AutoShape 15" descr="https://clipart-best.com/img/exclamation-mark/exclamation-mark-clip-art-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7" descr="https://img2.freepng.ru/20180426/pyw/kisspng-line-clip-art-creative-exclamation-point-5ae1725c4ddd19.837240401524724316318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28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derksenod\Desktop\Рисунок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" y="4448540"/>
            <a:ext cx="3313346" cy="240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29426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Слайд think-cell" r:id="rId7" imgW="443" imgH="443" progId="TCLayout.ActiveDocument.1">
                  <p:embed/>
                </p:oleObj>
              </mc:Choice>
              <mc:Fallback>
                <p:oleObj name="Слайд think-cell" r:id="rId7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17080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СИБИРСКОМ УПРАВЛЕНИИ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" y="1320655"/>
            <a:ext cx="9129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Территориальный орган межрегионального уровня, осуществляющий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функции </a:t>
            </a:r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Ростехнадзора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в установленной сфере деятельности на территориях </a:t>
            </a:r>
            <a:endParaRPr lang="ru-RU" sz="2000" b="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субъектов Российской </a:t>
            </a:r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Федерации:</a:t>
            </a:r>
            <a:endParaRPr lang="ru-RU" sz="2000" b="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derksenod\Desktop\РАЗНОЕ\по диаграммам\фоны\управл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174" y="18131"/>
            <a:ext cx="1676635" cy="1287166"/>
          </a:xfrm>
          <a:prstGeom prst="rect">
            <a:avLst/>
          </a:prstGeom>
          <a:noFill/>
          <a:effectLst>
            <a:glow>
              <a:schemeClr val="accent1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909764853"/>
              </p:ext>
            </p:extLst>
          </p:nvPr>
        </p:nvGraphicFramePr>
        <p:xfrm>
          <a:off x="-14283" y="2348881"/>
          <a:ext cx="3777192" cy="2523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8555" y="2724718"/>
            <a:ext cx="6515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 Narrow" panose="020B0606020202030204" pitchFamily="34" charset="0"/>
              </a:rPr>
              <a:t>Область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998" y="3501008"/>
            <a:ext cx="460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 Narrow" panose="020B0606020202030204" pitchFamily="34" charset="0"/>
              </a:rPr>
              <a:t>Край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7017" y="4224267"/>
            <a:ext cx="7627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Arial Narrow" panose="020B0606020202030204" pitchFamily="34" charset="0"/>
              </a:rPr>
              <a:t>Республика</a:t>
            </a:r>
            <a:endParaRPr lang="ru-RU" sz="900" dirty="0">
              <a:latin typeface="Arial Narrow" panose="020B0606020202030204" pitchFamily="34" charset="0"/>
            </a:endParaRPr>
          </a:p>
        </p:txBody>
      </p:sp>
      <p:pic>
        <p:nvPicPr>
          <p:cNvPr id="23" name="Picture 6" descr="https://s0.rbk.ru/v6_top_pics/resized/1180xH/media/img/6/20/755785577973206.jpe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992" y="2492896"/>
            <a:ext cx="2658771" cy="15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700" y="2700582"/>
            <a:ext cx="1886109" cy="100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C:\Users\derksenod\Desktop\РАЗНОЕ\2017г\ПУБЛИЧНЫЕ\Подготовка к публичному меропр - 2\9. Презентация Управления\Для создания презентации\Красивые фото\Алтай, котло\DJI_0658_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59" y="3683533"/>
            <a:ext cx="1962671" cy="13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derksenod\Desktop\РАЗНОЕ\2017г\ПУБЛИЧНЫЕ\Подготовка к публичному меропр - 2\9. Презентация Управления\Для создания презентации\14i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38" y="4973627"/>
            <a:ext cx="2126521" cy="11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derksenod\Desktop\РАЗНОЕ\2017г\ПУБЛИЧНЫЕ\Подготовка к публичному меропр - 2\9. Презентация Управления\Для создания презентации\0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55" y="4154759"/>
            <a:ext cx="1711364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derksenod\Desktop\РАЗНОЕ\2017г\ПУБЛИЧНЫЕ\Подготовка к публичному меропр - 2\9. Презентация Управления\Для создания презентации\48628190b0d050e5a03002dba3745274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538" y="4803441"/>
            <a:ext cx="1678271" cy="103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3782870" y="4717165"/>
            <a:ext cx="0" cy="187220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2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36862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ПОДНАДЗОРНЫХ ОБЪЕКТАХ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64768" y="1294770"/>
            <a:ext cx="6300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состоянию на </a:t>
            </a:r>
            <a:r>
              <a:rPr lang="ru-RU" sz="2000" b="0" u="sng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01 </a:t>
            </a:r>
            <a:r>
              <a:rPr lang="ru-RU" sz="2000" b="0" u="sng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января </a:t>
            </a:r>
            <a:r>
              <a:rPr lang="ru-RU" sz="2000" b="0" u="sng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2020 </a:t>
            </a:r>
            <a:r>
              <a:rPr lang="ru-RU" sz="2000" b="0" u="sng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г. </a:t>
            </a:r>
            <a:endParaRPr lang="ru-RU" sz="2000" b="0" u="sng" dirty="0" smtClean="0">
              <a:solidFill>
                <a:schemeClr val="tx1">
                  <a:lumMod val="9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Сибирскому </a:t>
            </a:r>
            <a:r>
              <a:rPr lang="ru-RU" sz="2000" b="0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управлению </a:t>
            </a:r>
            <a:r>
              <a:rPr lang="ru-RU" sz="2000" b="0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Ростехнадзора поднадзорно: </a:t>
            </a:r>
            <a:endParaRPr lang="ru-RU" sz="2000" b="0" dirty="0">
              <a:solidFill>
                <a:schemeClr val="tx1">
                  <a:lumMod val="9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23556" y="2016264"/>
            <a:ext cx="518261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● 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3792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организации, осуществляющие деятельность в области промышленной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безопасности;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10594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опасных производственных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объектов;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29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тепловых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электростанций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118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электросетевых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38 </a:t>
            </a:r>
            <a:r>
              <a:rPr lang="ru-RU" sz="1400" b="1" i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теплосетевых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организаций;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более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317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 километров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линий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электропередач;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более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6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котельных;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свыше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15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 километров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тепловых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сетей;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365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объектов капитального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строительства;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18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тыс. км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магистральных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трубопроводов.</a:t>
            </a:r>
            <a:endParaRPr lang="ru-RU" sz="14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178613"/>
              </p:ext>
            </p:extLst>
          </p:nvPr>
        </p:nvGraphicFramePr>
        <p:xfrm>
          <a:off x="3601172" y="5678805"/>
          <a:ext cx="5184776" cy="1116330"/>
        </p:xfrm>
        <a:graphic>
          <a:graphicData uri="http://schemas.openxmlformats.org/drawingml/2006/table">
            <a:tbl>
              <a:tblPr firstRow="1" bandRow="1"/>
              <a:tblGrid>
                <a:gridCol w="1380800"/>
                <a:gridCol w="1284144"/>
                <a:gridCol w="1223688"/>
                <a:gridCol w="1296144"/>
              </a:tblGrid>
              <a:tr h="704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 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чрезвычайно опасные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 </a:t>
                      </a: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высокой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III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средней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IV </a:t>
                      </a: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низкой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595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4888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4899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pic>
        <p:nvPicPr>
          <p:cNvPr id="20" name="Picture 2" descr="C:\Users\derksenod\Desktop\РАЗНОЕ\по диаграммам\фоны\управл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954"/>
            <a:ext cx="3370985" cy="2803591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derksenod\Desktop\РАЗНОЕ\2017г\ПУБЛИЧНЫЕ\Подготовка к публичному меропр - 2\9. Презентация Управления\Для создания презентации\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" y="4117545"/>
            <a:ext cx="1579721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derksenod\Desktop\РАЗНОЕ\2017г\ПУБЛИЧНЫЕ\Подготовка к публичному меропр - 2\9. Презентация Управления\Для создания презентации\14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" y="5301208"/>
            <a:ext cx="1962942" cy="11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C:\Users\derksenod\Desktop\РАЗНОЕ\2017г\ПУБЛИЧНЫЕ\Подготовка к публичному меропр - 2\9. Презентация Управления\Для создания презентации\48628190b0d050e5a03002dba374527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97152"/>
            <a:ext cx="1884040" cy="12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78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9" name="Picture 15" descr="https://wolfsdorf.com/wp-content/uploads/2020/05/shutterstock_524856742-1-m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6" y="770635"/>
            <a:ext cx="9157185" cy="61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80838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Слайд think-cell" r:id="rId7" imgW="443" imgH="443" progId="TCLayout.ActiveDocument.1">
                  <p:embed/>
                </p:oleObj>
              </mc:Choice>
              <mc:Fallback>
                <p:oleObj name="Слайд think-cell" r:id="rId7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32520" y="813364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ПУБЛИЧНЫХ ОБСУЖДЕНИЯХ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460035110"/>
              </p:ext>
            </p:extLst>
          </p:nvPr>
        </p:nvGraphicFramePr>
        <p:xfrm>
          <a:off x="466630" y="1294088"/>
          <a:ext cx="6573990" cy="508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7" name="Прямоугольник 16"/>
          <p:cNvSpPr/>
          <p:nvPr/>
        </p:nvSpPr>
        <p:spPr>
          <a:xfrm rot="17797043">
            <a:off x="57722" y="3593029"/>
            <a:ext cx="4606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обсуждения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7856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1136576" y="772666"/>
            <a:ext cx="3528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ПРЕЗИДИУМ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268475"/>
              </p:ext>
            </p:extLst>
          </p:nvPr>
        </p:nvGraphicFramePr>
        <p:xfrm>
          <a:off x="268625" y="1340768"/>
          <a:ext cx="8748465" cy="5153442"/>
        </p:xfrm>
        <a:graphic>
          <a:graphicData uri="http://schemas.openxmlformats.org/drawingml/2006/table">
            <a:tbl>
              <a:tblPr firstRow="1" firstCol="1" bandRow="1"/>
              <a:tblGrid>
                <a:gridCol w="5997625"/>
                <a:gridCol w="432048"/>
                <a:gridCol w="2318792"/>
              </a:tblGrid>
              <a:tr h="170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заместитель руководителя Сибирского управления Ростехнадзора </a:t>
                      </a:r>
                      <a:endParaRPr lang="ru-RU" sz="15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Сербинович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Михаил Васильевич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заместитель руководителя Сибирского управления Ростехнадзора </a:t>
                      </a:r>
                      <a:endParaRPr lang="ru-RU" sz="15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Тихонов Игорь Юрьевич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заместитель руководителя Сибирского управления Ростехнадзора </a:t>
                      </a:r>
                      <a:endParaRPr lang="ru-RU" sz="15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Плешивцев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Андрей Александрович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заместитель руководителя Сибирского управления Ростехнадзора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Бартев</a:t>
                      </a:r>
                      <a:r>
                        <a:rPr lang="ru-RU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Дмитрий Николаевич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заместитель руководителя Сибирского управления Ростехнадзора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Колегов Дмитрий Валерьевич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Прокурор отдела по надзору за исполнением законодательства в сфере экономики управления по надзору за исполнением федерального законодательства прокуратуры Кемеровской области-Кузбасса</a:t>
                      </a:r>
                      <a:endParaRPr lang="ru-RU" sz="15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Коледенко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Станислав Анатольевич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Начальник отдела безопасности предприятий угольной промышленности Министерства угольной промышленности  Кузбасса</a:t>
                      </a:r>
                      <a:endParaRPr lang="ru-RU" sz="15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Ляховский Григорий Васильевич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Заместитель начальника Департамента инвестиционной политики Кузбасса</a:t>
                      </a:r>
                      <a:endParaRPr lang="ru-RU" sz="15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Чепурнова Екатерина Сергеевна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Заместитель  генерального директора по научной работе  АО «НЦ </a:t>
                      </a:r>
                      <a:r>
                        <a:rPr lang="ru-RU" sz="150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ВостНИИ</a:t>
                      </a:r>
                      <a:r>
                        <a:rPr lang="ru-RU" sz="15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  <a:endParaRPr lang="ru-RU" sz="15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Зыков Виктор Семенович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387752" y="770635"/>
            <a:ext cx="3528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СТУДИЯ КЕМЕРОВО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9028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1136576" y="772666"/>
            <a:ext cx="3528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ПРЕЗИДИУМ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468953"/>
              </p:ext>
            </p:extLst>
          </p:nvPr>
        </p:nvGraphicFramePr>
        <p:xfrm>
          <a:off x="290735" y="1412776"/>
          <a:ext cx="8748465" cy="3468198"/>
        </p:xfrm>
        <a:graphic>
          <a:graphicData uri="http://schemas.openxmlformats.org/drawingml/2006/table">
            <a:tbl>
              <a:tblPr firstRow="1" firstCol="1" bandRow="1"/>
              <a:tblGrid>
                <a:gridCol w="5997625"/>
                <a:gridCol w="432048"/>
                <a:gridCol w="2318792"/>
              </a:tblGrid>
              <a:tr h="5673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Заместитель руководителя Сибирского управления Ростехнадзора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Демидович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Олег Александрович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9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Уполномоченный по защите прав потребителей в Омской области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Герасименко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Юрий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Васильевич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4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Вице-президент, директор исполнительный дирекции Союза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«Омское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Региональное объединение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работодателей»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Белов Виктор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Иванович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9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Член регионального отделения Общероссийской общественной организации  «Деловая Россия» в Омской области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Берендеев Антон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Юрьевич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9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Советник президента Омской торгово-промышленной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палаты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Ершова Елена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Александровна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387752" y="770635"/>
            <a:ext cx="3528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СТУДИЯ ОМСК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5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LqmGzrGkH73bDjSlMOV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19860</TotalTime>
  <Words>735</Words>
  <Application>Microsoft Office PowerPoint</Application>
  <PresentationFormat>Лист A4 (210x297 мм)</PresentationFormat>
  <Paragraphs>190</Paragraphs>
  <Slides>13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Соседство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A.Tukay</dc:creator>
  <cp:lastModifiedBy>Дерксен Ольга Дмитриевна</cp:lastModifiedBy>
  <cp:revision>1171</cp:revision>
  <cp:lastPrinted>2020-12-16T06:16:08Z</cp:lastPrinted>
  <dcterms:created xsi:type="dcterms:W3CDTF">2012-04-16T06:44:06Z</dcterms:created>
  <dcterms:modified xsi:type="dcterms:W3CDTF">2020-12-17T02:00:08Z</dcterms:modified>
</cp:coreProperties>
</file>